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83" r:id="rId5"/>
    <p:sldId id="290" r:id="rId6"/>
    <p:sldId id="286" r:id="rId7"/>
    <p:sldId id="285" r:id="rId8"/>
    <p:sldId id="268" r:id="rId9"/>
    <p:sldId id="270" r:id="rId10"/>
    <p:sldId id="278" r:id="rId11"/>
    <p:sldId id="291" r:id="rId12"/>
    <p:sldId id="29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189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2357453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Отчёт по итогам 2016-2017 учебного года педагога МАДОУ «Сказка» </a:t>
            </a:r>
            <a:br>
              <a:rPr lang="ru-RU" sz="4000" dirty="0" smtClean="0"/>
            </a:br>
            <a:r>
              <a:rPr lang="ru-RU" sz="4000" dirty="0" err="1" smtClean="0"/>
              <a:t>Бурухиной</a:t>
            </a:r>
            <a:r>
              <a:rPr lang="ru-RU" sz="4000" dirty="0" smtClean="0"/>
              <a:t> Н.В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K:\фото с телефона\WhatsApp\Media\WhatsApp Images\IMG-20161002-WA0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2571744"/>
            <a:ext cx="3643314" cy="36433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K:\SCANFILE\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2779748" cy="3821881"/>
          </a:xfrm>
          <a:prstGeom prst="rect">
            <a:avLst/>
          </a:prstGeom>
          <a:noFill/>
        </p:spPr>
      </p:pic>
      <p:pic>
        <p:nvPicPr>
          <p:cNvPr id="5" name="Picture 2" descr="K:\SCANFILE\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214290"/>
            <a:ext cx="3279814" cy="4509423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214290"/>
            <a:ext cx="3786214" cy="2707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571876"/>
            <a:ext cx="3865129" cy="275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3391199" cy="475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7528" t="3229"/>
          <a:stretch>
            <a:fillRect/>
          </a:stretch>
        </p:blipFill>
        <p:spPr bwMode="auto">
          <a:xfrm>
            <a:off x="3143240" y="285728"/>
            <a:ext cx="3509931" cy="4281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42852"/>
            <a:ext cx="3094759" cy="4341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l="6729" t="26033" b="27380"/>
          <a:stretch>
            <a:fillRect/>
          </a:stretch>
        </p:blipFill>
        <p:spPr bwMode="auto">
          <a:xfrm>
            <a:off x="2357422" y="4144442"/>
            <a:ext cx="3872305" cy="2713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3865" t="2823" r="26019"/>
          <a:stretch>
            <a:fillRect/>
          </a:stretch>
        </p:blipFill>
        <p:spPr bwMode="auto">
          <a:xfrm>
            <a:off x="357158" y="357166"/>
            <a:ext cx="273878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20232" t="20816" r="19072" b="24305"/>
          <a:stretch>
            <a:fillRect/>
          </a:stretch>
        </p:blipFill>
        <p:spPr bwMode="auto">
          <a:xfrm>
            <a:off x="4786314" y="142852"/>
            <a:ext cx="4232086" cy="2727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l="23658" t="6738" r="32046" b="703"/>
          <a:stretch>
            <a:fillRect/>
          </a:stretch>
        </p:blipFill>
        <p:spPr bwMode="auto">
          <a:xfrm>
            <a:off x="2714612" y="714356"/>
            <a:ext cx="2428892" cy="361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3500398" y="5286388"/>
            <a:ext cx="5643602" cy="20002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Продолжить пополнение кабинета методическими пособиями речевыми играми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Продолжить участие детей и личное в различных мероприятиях и конкурсах на различных уровнях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143108" y="4500570"/>
            <a:ext cx="7772400" cy="9286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Задачи на следующий учебный год: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5329246" cy="5857916"/>
          </a:xfrm>
        </p:spPr>
        <p:txBody>
          <a:bodyPr>
            <a:noAutofit/>
          </a:bodyPr>
          <a:lstStyle/>
          <a:p>
            <a:r>
              <a:rPr lang="ru-RU" sz="1200" dirty="0" smtClean="0"/>
              <a:t>Важным в образовательном процессе является осуществление </a:t>
            </a:r>
            <a:r>
              <a:rPr lang="ru-RU" sz="1200" b="1" dirty="0" smtClean="0"/>
              <a:t>коррекционной работы</a:t>
            </a:r>
            <a:r>
              <a:rPr lang="ru-RU" sz="1200" dirty="0" smtClean="0"/>
              <a:t>, которая направлена на своевременное выявление и устранение нарушений речевого и личностного развития дошкольников.</a:t>
            </a:r>
            <a:br>
              <a:rPr lang="ru-RU" sz="1200" dirty="0" smtClean="0"/>
            </a:br>
            <a:r>
              <a:rPr lang="ru-RU" sz="1200" dirty="0" smtClean="0"/>
              <a:t>С целью осуществления коррекционной работы на базе Центра  функционирует логопедический пункт, который обеспечивает индивидуальный,  мини групповой  и системный подход к коррекции речевых нарушений.</a:t>
            </a:r>
            <a:br>
              <a:rPr lang="ru-RU" sz="1200" dirty="0" smtClean="0"/>
            </a:br>
            <a:r>
              <a:rPr lang="ru-RU" sz="1200" dirty="0" smtClean="0"/>
              <a:t> </a:t>
            </a:r>
            <a:br>
              <a:rPr lang="ru-RU" sz="1200" dirty="0" smtClean="0"/>
            </a:br>
            <a:r>
              <a:rPr lang="ru-RU" sz="1200" b="1" dirty="0" smtClean="0"/>
              <a:t>Основными условиями достижения поставленных целей и задач являются</a:t>
            </a:r>
            <a:r>
              <a:rPr lang="ru-RU" sz="1200" dirty="0" smtClean="0"/>
              <a:t>: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b="1" dirty="0" smtClean="0"/>
              <a:t>1.</a:t>
            </a:r>
            <a:r>
              <a:rPr lang="ru-RU" sz="1200" dirty="0" smtClean="0"/>
              <a:t> Наличие диагностического инструментария и программно - методического обеспечения. </a:t>
            </a:r>
            <a:br>
              <a:rPr lang="ru-RU" sz="1200" dirty="0" smtClean="0"/>
            </a:br>
            <a:r>
              <a:rPr lang="ru-RU" sz="1200" b="1" dirty="0" smtClean="0"/>
              <a:t>2.</a:t>
            </a:r>
            <a:r>
              <a:rPr lang="ru-RU" sz="1200" dirty="0" smtClean="0"/>
              <a:t> Организация предметной пространственно - развивающей среды образовательного процесса.</a:t>
            </a:r>
            <a:r>
              <a:rPr lang="ru-RU" sz="1200" b="1" dirty="0" smtClean="0"/>
              <a:t> </a:t>
            </a:r>
            <a:br>
              <a:rPr lang="ru-RU" sz="1200" b="1" dirty="0" smtClean="0"/>
            </a:br>
            <a:r>
              <a:rPr lang="ru-RU" sz="1200" b="1" dirty="0" smtClean="0"/>
              <a:t>3.</a:t>
            </a:r>
            <a:r>
              <a:rPr lang="ru-RU" sz="1200" dirty="0" smtClean="0"/>
              <a:t> Практическая направленность формирования умений и навыков звукопроизношения, грамматического строя, словарного запаса и связной речи. </a:t>
            </a:r>
            <a:br>
              <a:rPr lang="ru-RU" sz="1200" dirty="0" smtClean="0"/>
            </a:br>
            <a:r>
              <a:rPr lang="ru-RU" sz="1200" b="1" dirty="0" smtClean="0"/>
              <a:t>4</a:t>
            </a:r>
            <a:r>
              <a:rPr lang="ru-RU" sz="1200" dirty="0" smtClean="0"/>
              <a:t>. Обеспечение эмоционально-психологического комфорта во время занятий. </a:t>
            </a:r>
            <a:br>
              <a:rPr lang="ru-RU" sz="1200" dirty="0" smtClean="0"/>
            </a:br>
            <a:r>
              <a:rPr lang="ru-RU" sz="1200" b="1" dirty="0" smtClean="0"/>
              <a:t>5</a:t>
            </a:r>
            <a:r>
              <a:rPr lang="ru-RU" sz="1200" dirty="0" smtClean="0"/>
              <a:t>. Планомерная и систематическая работа педагогов, родителей в образовательном процессе и во взаимосвязи с логопедом 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b="1" dirty="0" smtClean="0"/>
              <a:t>Логопедический пункт работает в соответствии с требованиями основных нормативных документов: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- Законом РФ «Об образовании»</a:t>
            </a:r>
            <a:br>
              <a:rPr lang="ru-RU" sz="1200" dirty="0" smtClean="0"/>
            </a:br>
            <a:r>
              <a:rPr lang="ru-RU" sz="1200" dirty="0" smtClean="0"/>
              <a:t>- ФГОС</a:t>
            </a:r>
            <a:br>
              <a:rPr lang="ru-RU" sz="1200" dirty="0" smtClean="0"/>
            </a:br>
            <a:r>
              <a:rPr lang="ru-RU" sz="1200" dirty="0" smtClean="0"/>
              <a:t>- Инструктивным письмом Минобразования РФ «Об организации логопедического пункта общеобразовательного положения»</a:t>
            </a:r>
            <a:br>
              <a:rPr lang="ru-RU" sz="1200" dirty="0" smtClean="0"/>
            </a:br>
            <a:r>
              <a:rPr lang="ru-RU" sz="1200" dirty="0" smtClean="0"/>
              <a:t>- Положением о логопедическом пункте МАДОУ «Сказка»</a:t>
            </a:r>
            <a:br>
              <a:rPr lang="ru-RU" sz="1200" dirty="0" smtClean="0"/>
            </a:br>
            <a:r>
              <a:rPr lang="ru-RU" sz="1200" dirty="0" smtClean="0"/>
              <a:t>- Общеобразовательной программой МАДОУ «Сказка»</a:t>
            </a:r>
            <a:br>
              <a:rPr lang="ru-RU" sz="1200" dirty="0" smtClean="0"/>
            </a:br>
            <a:r>
              <a:rPr lang="ru-RU" sz="1200" dirty="0" smtClean="0"/>
              <a:t>- Уставом МАДОУ «Сказка»</a:t>
            </a:r>
            <a:br>
              <a:rPr lang="ru-RU" sz="1200" dirty="0" smtClean="0"/>
            </a:br>
            <a:r>
              <a:rPr lang="ru-RU" sz="1200" dirty="0" smtClean="0"/>
              <a:t>- Рабочей программой по коррекционно-развивающей работе с детьми старшего дошкольного возраста, имеющими речевые нарушения, в условиях логопедического пункта.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357818" y="357166"/>
            <a:ext cx="3786182" cy="5940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Целью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коррекционной работы является создание условий, обеспечивающих механизм компенсации дефектов речи воспитанников, способствующих развитию личности ребенка, эффективному усвоению содержания образовательной области «Речевое развитие».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Основные задачи коррекционного обучения: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Осуществить коррекцию речевых нарушений у детей, опираясь на компенсаторные возможности каждого ребёнка.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Обеспечить преемственность в работе учителя-логопеда, воспитателей, музыкального  руководителя, психолога по развитию основных составляющих развития речи ребенка, основывающихся  на координации педагогического воздействия на процесс  воспитания и обучения.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Углублённо изучить структуру речевого дефекта детей с диагнозом ОНР 1,2,3 уровня.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Создать оптимальную систему коррекции.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Отслеживать результаты работы по развитию речи с последующим   анализом.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Создать условия для сотрудничества с родителями.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20170502_1008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285728"/>
            <a:ext cx="3619504" cy="2714628"/>
          </a:xfrm>
          <a:prstGeom prst="rect">
            <a:avLst/>
          </a:prstGeom>
          <a:noFill/>
        </p:spPr>
      </p:pic>
      <p:pic>
        <p:nvPicPr>
          <p:cNvPr id="1027" name="Picture 3" descr="K:\камаева верони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42852"/>
            <a:ext cx="2500312" cy="3333750"/>
          </a:xfrm>
          <a:prstGeom prst="rect">
            <a:avLst/>
          </a:prstGeom>
          <a:noFill/>
        </p:spPr>
      </p:pic>
      <p:pic>
        <p:nvPicPr>
          <p:cNvPr id="5" name="Picture 3" descr="J:\семинар 4.05.2017\IMG_16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00438"/>
            <a:ext cx="4572032" cy="3048021"/>
          </a:xfrm>
          <a:prstGeom prst="rect">
            <a:avLst/>
          </a:prstGeom>
          <a:noFill/>
        </p:spPr>
      </p:pic>
      <p:pic>
        <p:nvPicPr>
          <p:cNvPr id="6" name="Picture 2" descr="J:\Маша в подземном королевств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500438"/>
            <a:ext cx="3714744" cy="2602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сказка\Desktop\DSC022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3071810"/>
            <a:ext cx="507049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сказка\AppData\Local\Microsoft\Windows\INetCache\Content.Word\20170202_0841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52"/>
            <a:ext cx="5572164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7215" t="2383" r="4402" b="5874"/>
          <a:stretch>
            <a:fillRect/>
          </a:stretch>
        </p:blipFill>
        <p:spPr bwMode="auto">
          <a:xfrm>
            <a:off x="285720" y="0"/>
            <a:ext cx="2954935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85728"/>
            <a:ext cx="3075959" cy="4105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J:\DSC_55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643446"/>
            <a:ext cx="2964677" cy="1976452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4428102" y="4214818"/>
            <a:ext cx="4072961" cy="2446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186766" cy="12033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C:\Users\Кирилл\AppData\Local\Microsoft\Windows\Temporary Internet Files\Content.Word\20170502_092850.jpg"/>
          <p:cNvPicPr/>
          <p:nvPr/>
        </p:nvPicPr>
        <p:blipFill>
          <a:blip r:embed="rId2" cstate="print"/>
          <a:srcRect l="16920"/>
          <a:stretch>
            <a:fillRect/>
          </a:stretch>
        </p:blipFill>
        <p:spPr bwMode="auto">
          <a:xfrm rot="5400000">
            <a:off x="5941830" y="773286"/>
            <a:ext cx="3183338" cy="263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J:\Победа глазами детей\IMG-20170511-WA0018.jpg"/>
          <p:cNvPicPr>
            <a:picLocks noChangeAspect="1" noChangeArrowheads="1"/>
          </p:cNvPicPr>
          <p:nvPr/>
        </p:nvPicPr>
        <p:blipFill>
          <a:blip r:embed="rId3"/>
          <a:srcRect l="3797" t="8439" b="15612"/>
          <a:stretch>
            <a:fillRect/>
          </a:stretch>
        </p:blipFill>
        <p:spPr bwMode="auto">
          <a:xfrm>
            <a:off x="258734" y="214290"/>
            <a:ext cx="5670556" cy="3357586"/>
          </a:xfrm>
          <a:prstGeom prst="rect">
            <a:avLst/>
          </a:prstGeom>
          <a:noFill/>
        </p:spPr>
      </p:pic>
      <p:pic>
        <p:nvPicPr>
          <p:cNvPr id="11267" name="Picture 3" descr="J:\Победа глазами детей\IMG-20170511-WA00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3500438"/>
            <a:ext cx="3214686" cy="32146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C:\Users\Кирилл\AppData\Local\Microsoft\Windows\Temporary Internet Files\Content.Word\IMG-20170502-WA0009.jpg"/>
          <p:cNvPicPr/>
          <p:nvPr/>
        </p:nvPicPr>
        <p:blipFill>
          <a:blip r:embed="rId2"/>
          <a:srcRect t="4421" b="2728"/>
          <a:stretch>
            <a:fillRect/>
          </a:stretch>
        </p:blipFill>
        <p:spPr bwMode="auto">
          <a:xfrm>
            <a:off x="3786182" y="3071810"/>
            <a:ext cx="2451930" cy="3595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Кирилл\AppData\Local\Microsoft\Windows\Temporary Internet Files\Content.Word\IMG-20170502-WA0006.jpg"/>
          <p:cNvPicPr/>
          <p:nvPr/>
        </p:nvPicPr>
        <p:blipFill>
          <a:blip r:embed="rId3"/>
          <a:srcRect l="8355" t="10529" b="10507"/>
          <a:stretch>
            <a:fillRect/>
          </a:stretch>
        </p:blipFill>
        <p:spPr bwMode="auto">
          <a:xfrm>
            <a:off x="285720" y="214290"/>
            <a:ext cx="3917863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K:\варя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42852"/>
            <a:ext cx="3123979" cy="42951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DSCN06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3714752"/>
            <a:ext cx="3857620" cy="2893215"/>
          </a:xfrm>
          <a:prstGeom prst="rect">
            <a:avLst/>
          </a:prstGeom>
          <a:noFill/>
        </p:spPr>
      </p:pic>
      <p:pic>
        <p:nvPicPr>
          <p:cNvPr id="3" name="Picture 3" descr="J:\IMG_0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8"/>
            <a:ext cx="4357686" cy="2905124"/>
          </a:xfrm>
          <a:prstGeom prst="rect">
            <a:avLst/>
          </a:prstGeom>
          <a:noFill/>
        </p:spPr>
      </p:pic>
      <p:pic>
        <p:nvPicPr>
          <p:cNvPr id="4" name="Picture 4" descr="K:\фото с телефона\WhatsApp\Media\WhatsApp Images\IMG-20160907-WA0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428604"/>
            <a:ext cx="4071934" cy="3053951"/>
          </a:xfrm>
          <a:prstGeom prst="rect">
            <a:avLst/>
          </a:prstGeom>
          <a:noFill/>
        </p:spPr>
      </p:pic>
      <p:pic>
        <p:nvPicPr>
          <p:cNvPr id="5" name="Picture 4" descr="J:\IMG_19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357562"/>
            <a:ext cx="4286244" cy="2857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:\IMG_04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3357562"/>
            <a:ext cx="4536282" cy="3024188"/>
          </a:xfrm>
          <a:prstGeom prst="rect">
            <a:avLst/>
          </a:prstGeom>
          <a:noFill/>
        </p:spPr>
      </p:pic>
      <p:pic>
        <p:nvPicPr>
          <p:cNvPr id="4" name="Picture 3" descr="J:\ассоциация логопедов\20170512_1143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42918"/>
            <a:ext cx="4357686" cy="2614611"/>
          </a:xfrm>
          <a:prstGeom prst="rect">
            <a:avLst/>
          </a:prstGeom>
          <a:noFill/>
        </p:spPr>
      </p:pic>
      <p:pic>
        <p:nvPicPr>
          <p:cNvPr id="5" name="Picture 2" descr="J:\семинар 4.05.2017\IMG_18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66"/>
            <a:ext cx="4179123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88</Words>
  <PresentationFormat>Экран (4:3)</PresentationFormat>
  <Paragraphs>6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Отчёт по итогам 2016-2017 учебного года педагога МАДОУ «Сказка»  Бурухиной Н.В.</vt:lpstr>
      <vt:lpstr>Важным в образовательном процессе является осуществление коррекционной работы, которая направлена на своевременное выявление и устранение нарушений речевого и личностного развития дошкольников. С целью осуществления коррекционной работы на базе Центра  функционирует логопедический пункт, который обеспечивает индивидуальный,  мини групповой  и системный подход к коррекции речевых нарушений.   Основными условиями достижения поставленных целей и задач являются:  1. Наличие диагностического инструментария и программно - методического обеспечения.  2. Организация предметной пространственно - развивающей среды образовательного процесса.  3. Практическая направленность формирования умений и навыков звукопроизношения, грамматического строя, словарного запаса и связной речи.  4. Обеспечение эмоционально-психологического комфорта во время занятий.  5. Планомерная и систематическая работа педагогов, родителей в образовательном процессе и во взаимосвязи с логопедом   Логопедический пункт работает в соответствии с требованиями основных нормативных документов: - Законом РФ «Об образовании» - ФГОС - Инструктивным письмом Минобразования РФ «Об организации логопедического пункта общеобразовательного положения» - Положением о логопедическом пункте МАДОУ «Сказка» - Общеобразовательной программой МАДОУ «Сказка» - Уставом МАДОУ «Сказка» - Рабочей программой по коррекционно-развивающей работе с детьми старшего дошкольного возраста, имеющими речевые нарушения, в условиях логопедического пункта.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деятельности педагога МАДОУ «Сказка»  Бурухиной Н.В.</dc:title>
  <dc:creator>сказка</dc:creator>
  <cp:lastModifiedBy>zz</cp:lastModifiedBy>
  <cp:revision>63</cp:revision>
  <dcterms:created xsi:type="dcterms:W3CDTF">2017-05-22T05:40:39Z</dcterms:created>
  <dcterms:modified xsi:type="dcterms:W3CDTF">2017-06-26T05:03:39Z</dcterms:modified>
</cp:coreProperties>
</file>