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280" r:id="rId3"/>
    <p:sldId id="259" r:id="rId4"/>
    <p:sldId id="281" r:id="rId5"/>
    <p:sldId id="282" r:id="rId6"/>
    <p:sldId id="283" r:id="rId7"/>
    <p:sldId id="285" r:id="rId8"/>
    <p:sldId id="295" r:id="rId9"/>
    <p:sldId id="284" r:id="rId10"/>
    <p:sldId id="286" r:id="rId11"/>
    <p:sldId id="289" r:id="rId12"/>
    <p:sldId id="290" r:id="rId13"/>
    <p:sldId id="291" r:id="rId14"/>
    <p:sldId id="296" r:id="rId15"/>
    <p:sldId id="292" r:id="rId16"/>
    <p:sldId id="293" r:id="rId17"/>
    <p:sldId id="294" r:id="rId18"/>
  </p:sldIdLst>
  <p:sldSz cx="10691813" cy="7559675"/>
  <p:notesSz cx="10410825" cy="7296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" initials="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50" y="-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511357" cy="366497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897661" y="0"/>
            <a:ext cx="4511357" cy="366497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7BC46FF6-14AB-4A6F-AAB3-FCF7557CC96A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65513" y="912813"/>
            <a:ext cx="3479800" cy="246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41083" y="3511274"/>
            <a:ext cx="8328660" cy="2872859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929656"/>
            <a:ext cx="4511357" cy="36649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897661" y="6929656"/>
            <a:ext cx="4511357" cy="36649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3AF0EA38-59A0-4058-9191-1D73C1B1A4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8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Г. Каменск-Уральский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0EA38-59A0-4058-9191-1D73C1B1A4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5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7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5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2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13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0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4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91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4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79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5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DBAE9-2F2C-4BDC-9A58-9EEBC1251CCB}" type="datetimeFigureOut">
              <a:rPr lang="ru-RU" smtClean="0"/>
              <a:t>27.11.2022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EDB88-70D3-4EF8-9249-05F6CA6F82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1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0736882" cy="75596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3141" y="202993"/>
            <a:ext cx="8342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62»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2830" y="2220464"/>
            <a:ext cx="7582486" cy="267765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противопожарной безопасности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2 младшей группе</a:t>
            </a:r>
            <a:endParaRPr lang="ru-RU" sz="3600" b="1" i="1" dirty="0" smtClean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«Осторожно, огонь!»</a:t>
            </a:r>
          </a:p>
          <a:p>
            <a:pPr algn="ctr"/>
            <a:endParaRPr lang="ru-RU" sz="2800" b="1" i="1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93362" y="4150165"/>
            <a:ext cx="1812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Румянцева Т.Н.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Л.С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39381" y="6974899"/>
            <a:ext cx="22581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Каменск-Уральский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2021г.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4"/>
            <a:ext cx="7554244" cy="10691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8119" y="612257"/>
            <a:ext cx="1005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Sitka Subheading" panose="02000505000000020004" pitchFamily="2" charset="0"/>
              </a:rPr>
              <a:t>Речь развиваем-правила пожарной безопасности изучаем!!!</a:t>
            </a:r>
            <a:endParaRPr lang="ru-RU" sz="2400" b="1" i="1" dirty="0">
              <a:latin typeface="Sitka Subheading" panose="0200050500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4" r="14236"/>
          <a:stretch/>
        </p:blipFill>
        <p:spPr>
          <a:xfrm>
            <a:off x="732873" y="1196432"/>
            <a:ext cx="3198702" cy="43169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3" r="20726" b="38777"/>
          <a:stretch/>
        </p:blipFill>
        <p:spPr>
          <a:xfrm>
            <a:off x="7115749" y="1131478"/>
            <a:ext cx="3123028" cy="46282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62740" y="2308725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Sitka Subheading" panose="02000505000000020004" pitchFamily="2" charset="0"/>
              </a:rPr>
              <a:t>д/и </a:t>
            </a:r>
            <a:r>
              <a:rPr lang="ru-RU" sz="2400" b="1" i="1" dirty="0" err="1">
                <a:latin typeface="Sitka Subheading" panose="02000505000000020004" pitchFamily="2" charset="0"/>
              </a:rPr>
              <a:t>и</a:t>
            </a:r>
            <a:r>
              <a:rPr lang="ru-RU" sz="2400" b="1" i="1" dirty="0">
                <a:latin typeface="Sitka Subheading" panose="02000505000000020004" pitchFamily="2" charset="0"/>
              </a:rPr>
              <a:t> картинки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" r="14051" b="41382"/>
          <a:stretch/>
        </p:blipFill>
        <p:spPr>
          <a:xfrm>
            <a:off x="4024471" y="2867734"/>
            <a:ext cx="2925696" cy="41077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40884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5188" y="622738"/>
            <a:ext cx="7247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Sitka Subheading" panose="02000505000000020004" pitchFamily="2" charset="0"/>
              </a:rPr>
              <a:t>д/и- «Огонь-друг или враг</a:t>
            </a:r>
            <a:r>
              <a:rPr lang="ru-RU" sz="2400" b="1" i="1" dirty="0" smtClean="0">
                <a:latin typeface="Sitka Subheading" panose="02000505000000020004" pitchFamily="2" charset="0"/>
              </a:rPr>
              <a:t>», «Профессии» и </a:t>
            </a:r>
            <a:r>
              <a:rPr lang="ru-RU" sz="2400" b="1" i="1" dirty="0" err="1" smtClean="0">
                <a:latin typeface="Sitka Subheading" panose="02000505000000020004" pitchFamily="2" charset="0"/>
              </a:rPr>
              <a:t>т.д</a:t>
            </a:r>
            <a:endParaRPr lang="ru-RU" sz="2400" b="1" i="1" dirty="0">
              <a:latin typeface="Sitka Subheading" panose="0200050500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0" y="1307818"/>
            <a:ext cx="3411836" cy="45491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6527" r="6400" b="16644"/>
          <a:stretch/>
        </p:blipFill>
        <p:spPr>
          <a:xfrm rot="16200000">
            <a:off x="4862341" y="2739448"/>
            <a:ext cx="4878379" cy="31651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8434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1414" y="653339"/>
            <a:ext cx="6330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Sitka Subheading" panose="02000505000000020004" pitchFamily="2" charset="0"/>
              </a:rPr>
              <a:t>Конструирование: «</a:t>
            </a:r>
            <a:r>
              <a:rPr lang="ru-RU" sz="2400" b="1" i="1" dirty="0" smtClean="0">
                <a:latin typeface="Sitka Subheading" panose="02000505000000020004" pitchFamily="2" charset="0"/>
              </a:rPr>
              <a:t>Пожарная машина»</a:t>
            </a:r>
            <a:endParaRPr lang="ru-RU" sz="2400" b="1" i="1" dirty="0">
              <a:latin typeface="Sitka Subheading" panose="02000505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91" b="27984"/>
          <a:stretch/>
        </p:blipFill>
        <p:spPr>
          <a:xfrm>
            <a:off x="4135181" y="1883944"/>
            <a:ext cx="2958338" cy="37972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19" y="2973569"/>
            <a:ext cx="3116470" cy="415529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6" b="23517"/>
          <a:stretch/>
        </p:blipFill>
        <p:spPr>
          <a:xfrm>
            <a:off x="816659" y="1220141"/>
            <a:ext cx="3318522" cy="39362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9725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8784"/>
            <a:ext cx="7554244" cy="106918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90764" y="586607"/>
            <a:ext cx="7910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Sitka Subheading" panose="02000505000000020004" pitchFamily="2" charset="0"/>
              </a:rPr>
              <a:t>Инсценировка </a:t>
            </a:r>
            <a:r>
              <a:rPr lang="ru-RU" sz="2400" b="1" i="1" dirty="0" smtClean="0">
                <a:latin typeface="Sitka Subheading" panose="02000505000000020004" pitchFamily="2" charset="0"/>
              </a:rPr>
              <a:t>сказки: «Теремок»</a:t>
            </a:r>
            <a:endParaRPr lang="ru-RU" sz="2400" b="1" i="1" dirty="0">
              <a:latin typeface="Sitka Subheading" panose="02000505000000020004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6" b="22401"/>
          <a:stretch/>
        </p:blipFill>
        <p:spPr>
          <a:xfrm>
            <a:off x="524043" y="939552"/>
            <a:ext cx="3305908" cy="36421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7" t="29589" r="12784" b="4722"/>
          <a:stretch/>
        </p:blipFill>
        <p:spPr>
          <a:xfrm>
            <a:off x="6988333" y="3474719"/>
            <a:ext cx="3198013" cy="35838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6" b="18865"/>
          <a:stretch/>
        </p:blipFill>
        <p:spPr>
          <a:xfrm>
            <a:off x="3776004" y="1987824"/>
            <a:ext cx="3266277" cy="437505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2720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56021" y="664943"/>
            <a:ext cx="595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Sitka Subheading" panose="02000505000000020004" pitchFamily="2" charset="0"/>
              </a:rPr>
              <a:t>Сюжетно – ролевая игра «Пожарные»</a:t>
            </a:r>
            <a:endParaRPr lang="ru-RU" sz="2400" b="1" i="1" dirty="0">
              <a:latin typeface="Sitka Subheading" panose="0200050500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9" t="24378" r="36109" b="33566"/>
          <a:stretch/>
        </p:blipFill>
        <p:spPr>
          <a:xfrm>
            <a:off x="956828" y="1048272"/>
            <a:ext cx="2745137" cy="40549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 r="26928" b="8445"/>
          <a:stretch/>
        </p:blipFill>
        <p:spPr>
          <a:xfrm>
            <a:off x="3701965" y="2052133"/>
            <a:ext cx="2970446" cy="427657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5" t="17307" r="17004" b="36915"/>
          <a:stretch/>
        </p:blipFill>
        <p:spPr>
          <a:xfrm>
            <a:off x="6672411" y="3480825"/>
            <a:ext cx="3207434" cy="34606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89876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6364" y="651610"/>
            <a:ext cx="9739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Sitka Subheading" panose="02000505000000020004" pitchFamily="2" charset="0"/>
              </a:rPr>
              <a:t>П</a:t>
            </a:r>
            <a:r>
              <a:rPr lang="ru-RU" sz="2400" b="1" i="1" dirty="0" smtClean="0">
                <a:latin typeface="Sitka Subheading" panose="02000505000000020004" pitchFamily="2" charset="0"/>
              </a:rPr>
              <a:t>одвижные </a:t>
            </a:r>
            <a:r>
              <a:rPr lang="ru-RU" sz="2400" b="1" i="1" dirty="0">
                <a:latin typeface="Sitka Subheading" panose="02000505000000020004" pitchFamily="2" charset="0"/>
              </a:rPr>
              <a:t>игры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" b="42498"/>
          <a:stretch/>
        </p:blipFill>
        <p:spPr>
          <a:xfrm>
            <a:off x="665798" y="651610"/>
            <a:ext cx="3112466" cy="32496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16" b="39521"/>
          <a:stretch/>
        </p:blipFill>
        <p:spPr>
          <a:xfrm>
            <a:off x="7373776" y="429020"/>
            <a:ext cx="2841674" cy="369481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3" t="5781" r="27938" b="45921"/>
          <a:stretch/>
        </p:blipFill>
        <p:spPr>
          <a:xfrm>
            <a:off x="2745505" y="3901247"/>
            <a:ext cx="4628271" cy="328417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0950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1324" y="592714"/>
            <a:ext cx="10448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itka Subheading" panose="02000505000000020004" pitchFamily="2" charset="0"/>
              </a:rPr>
              <a:t>Выставка семейного творчества </a:t>
            </a:r>
            <a:r>
              <a:rPr lang="ru-RU" sz="2400" b="1" dirty="0">
                <a:latin typeface="Sitka Subheading" panose="02000505000000020004" pitchFamily="2" charset="0"/>
              </a:rPr>
              <a:t>на </a:t>
            </a:r>
            <a:r>
              <a:rPr lang="ru-RU" sz="2400" b="1" dirty="0" smtClean="0">
                <a:latin typeface="Sitka Subheading" panose="02000505000000020004" pitchFamily="2" charset="0"/>
              </a:rPr>
              <a:t>тему</a:t>
            </a:r>
          </a:p>
          <a:p>
            <a:pPr algn="ctr"/>
            <a:r>
              <a:rPr lang="ru-RU" sz="2400" b="1" dirty="0" smtClean="0">
                <a:latin typeface="Sitka Subheading" panose="02000505000000020004" pitchFamily="2" charset="0"/>
              </a:rPr>
              <a:t> </a:t>
            </a:r>
            <a:r>
              <a:rPr lang="ru-RU" sz="2400" b="1" dirty="0">
                <a:latin typeface="Sitka Subheading" panose="02000505000000020004" pitchFamily="2" charset="0"/>
              </a:rPr>
              <a:t>«</a:t>
            </a:r>
            <a:r>
              <a:rPr lang="ru-RU" sz="2400" b="1" dirty="0" smtClean="0">
                <a:latin typeface="Sitka Subheading" panose="02000505000000020004" pitchFamily="2" charset="0"/>
              </a:rPr>
              <a:t>Осторожно, огонь»</a:t>
            </a:r>
            <a:endParaRPr lang="ru-RU" sz="2400" b="1" dirty="0">
              <a:latin typeface="Sitka Subheading" panose="02000505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4861" r="5007" b="7072"/>
          <a:stretch/>
        </p:blipFill>
        <p:spPr>
          <a:xfrm>
            <a:off x="852404" y="1349273"/>
            <a:ext cx="3672362" cy="26488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4301" r="4447" b="4828"/>
          <a:stretch/>
        </p:blipFill>
        <p:spPr>
          <a:xfrm>
            <a:off x="5655396" y="4170454"/>
            <a:ext cx="3784910" cy="28343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355" r="33986" b="5418"/>
          <a:stretch/>
        </p:blipFill>
        <p:spPr>
          <a:xfrm>
            <a:off x="1847222" y="3998098"/>
            <a:ext cx="3601329" cy="31790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6319" r="9812" b="27219"/>
          <a:stretch/>
        </p:blipFill>
        <p:spPr>
          <a:xfrm>
            <a:off x="5879875" y="1329754"/>
            <a:ext cx="3949709" cy="27183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05598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73943" y="495590"/>
            <a:ext cx="2975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Заключение</a:t>
            </a:r>
            <a:endParaRPr lang="ru-RU" sz="3600" b="1" u="sng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862" y="1773793"/>
            <a:ext cx="90360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Sitka Subheading" panose="02000505000000020004" pitchFamily="2" charset="0"/>
              </a:rPr>
              <a:t>Дети имеют </a:t>
            </a:r>
            <a:r>
              <a:rPr lang="ru-RU" sz="2400" b="1" i="1" dirty="0" smtClean="0">
                <a:latin typeface="Sitka Subheading" panose="02000505000000020004" pitchFamily="2" charset="0"/>
              </a:rPr>
              <a:t>представление о пользе и вреде огня, называют причины возникновения пожара;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 называют пожароопасные предметы, окружающие нас, имеют представление о действиях при пожаре;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Дети знают средства пожаротушения;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Дети познакомились с правилами пожарной безопасности;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Родители приняли </a:t>
            </a:r>
            <a:r>
              <a:rPr lang="ru-RU" sz="2400" b="1" i="1" dirty="0">
                <a:latin typeface="Sitka Subheading" panose="02000505000000020004" pitchFamily="2" charset="0"/>
              </a:rPr>
              <a:t>активное </a:t>
            </a:r>
            <a:r>
              <a:rPr lang="ru-RU" sz="2400" b="1" i="1" dirty="0" smtClean="0">
                <a:latin typeface="Sitka Subheading" panose="02000505000000020004" pitchFamily="2" charset="0"/>
              </a:rPr>
              <a:t>участие в выставке </a:t>
            </a:r>
            <a:r>
              <a:rPr lang="ru-RU" sz="2400" b="1" i="1" dirty="0">
                <a:latin typeface="Sitka Subheading" panose="02000505000000020004" pitchFamily="2" charset="0"/>
              </a:rPr>
              <a:t>семейного творчества на </a:t>
            </a:r>
            <a:r>
              <a:rPr lang="ru-RU" sz="2400" b="1" i="1" dirty="0" smtClean="0">
                <a:latin typeface="Sitka Subheading" panose="02000505000000020004" pitchFamily="2" charset="0"/>
              </a:rPr>
              <a:t>тему «Осторожно</a:t>
            </a:r>
            <a:r>
              <a:rPr lang="ru-RU" sz="2400" b="1" i="1" dirty="0">
                <a:latin typeface="Sitka Subheading" panose="02000505000000020004" pitchFamily="2" charset="0"/>
              </a:rPr>
              <a:t>, огонь»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115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69718" y="619048"/>
            <a:ext cx="5152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  <a:latin typeface="Sitka Subheading" panose="02000505000000020004" pitchFamily="2" charset="0"/>
              </a:rPr>
              <a:t>Актуальность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9453" y="1476462"/>
            <a:ext cx="91329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/>
            <a:r>
              <a:rPr lang="ru-RU" sz="2400" b="1" i="1" dirty="0">
                <a:solidFill>
                  <a:srgbClr val="000000"/>
                </a:solidFill>
                <a:latin typeface="Sitka Subheading" panose="02000505000000020004" pitchFamily="2" charset="0"/>
              </a:rPr>
              <a:t>Как правило, если возникает пожар, то это случается внезапно и огонь распространяется очень быстро. Не растеряться в такой ситуации невозможно, а уж если у ребенка не достаточно знаний, как вести себя при пожаре, то ситуация может оказаться плачевной. Поэтому, тема проекта очень актуальна, ведь сохранность жизни, в данном случае ребенка, самое главное для человека, родителей, а сохранить жизнь в разных непредвиденных ситуациях , самые распространенные – это пожары, которых большей части возникают по вине человека и зачастую по вине детей, которые в силу своего любопытства и не знания опасности балуются с огнем, помогут только знания и умения правильно вести себя при сложившихся обстоятельствах</a:t>
            </a:r>
            <a:endParaRPr lang="ru-RU" sz="2400" b="1" i="1" dirty="0"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3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4" y="-1563354"/>
            <a:ext cx="7554244" cy="106918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40338" y="441221"/>
            <a:ext cx="3211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Цель </a:t>
            </a:r>
            <a:r>
              <a:rPr lang="ru-RU" sz="3600" b="1" u="sng" dirty="0">
                <a:solidFill>
                  <a:srgbClr val="C00000"/>
                </a:solidFill>
                <a:latin typeface="Sitka Subheading" panose="02000505000000020004" pitchFamily="2" charset="0"/>
              </a:rPr>
              <a:t>проекта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4060" y="1087552"/>
            <a:ext cx="9425356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Ознакомление детей с профессией пожарного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Ознакомление с основами пожарной безопасности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Создание условий для усвоения и закрепления представлений детей о правилах пожарной безопасности </a:t>
            </a:r>
            <a:r>
              <a:rPr lang="ru-RU" sz="2100" b="1" dirty="0" smtClean="0">
                <a:latin typeface="Sitka Subheading" panose="02000505000000020004" pitchFamily="2" charset="0"/>
                <a:cs typeface="Times New Roman" panose="02020603050405020304" pitchFamily="18" charset="0"/>
              </a:rPr>
              <a:t>.</a:t>
            </a:r>
            <a:endParaRPr lang="ru-RU" sz="2100" b="1" u="sng" dirty="0" smtClean="0">
              <a:solidFill>
                <a:srgbClr val="C00000"/>
              </a:solidFill>
              <a:latin typeface="Sitka Subheading" panose="02000505000000020004" pitchFamily="2" charset="0"/>
            </a:endParaRPr>
          </a:p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Задачи проекта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Познакомить с профессией пожарного, с предметами </a:t>
            </a:r>
            <a:r>
              <a:rPr lang="ru-RU" sz="2100" b="1" dirty="0" smtClean="0">
                <a:latin typeface="Sitka Subheading" panose="02000505000000020004" pitchFamily="2" charset="0"/>
                <a:cs typeface="Times New Roman" panose="02020603050405020304" pitchFamily="18" charset="0"/>
              </a:rPr>
              <a:t>пожаротушения ( </a:t>
            </a:r>
            <a:r>
              <a:rPr lang="ru-RU" sz="21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вода, песок. огнетушитель</a:t>
            </a:r>
            <a:r>
              <a:rPr lang="ru-RU" sz="2100" b="1" dirty="0" smtClean="0">
                <a:latin typeface="Sitka Subheading" panose="02000505000000020004" pitchFamily="2" charset="0"/>
                <a:cs typeface="Times New Roman" panose="02020603050405020304" pitchFamily="18" charset="0"/>
              </a:rPr>
              <a:t>);</a:t>
            </a:r>
            <a:endParaRPr lang="ru-RU" sz="2100" b="1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Уточнить, систематизировать и углубить знания детей о правилах пожарной безопасности, формировать привычки их соблюдения;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Дать представление о том, от чего случается </a:t>
            </a:r>
            <a:r>
              <a:rPr lang="ru-RU" sz="2100" b="1" dirty="0" smtClean="0">
                <a:latin typeface="Sitka Subheading" panose="02000505000000020004" pitchFamily="2" charset="0"/>
                <a:cs typeface="Times New Roman" panose="02020603050405020304" pitchFamily="18" charset="0"/>
              </a:rPr>
              <a:t>пожар;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развивать в детях желание заниматься физической подготовкой, чтобы быть ловкими, смелыми и сильными, как пожарные;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100" b="1" dirty="0" smtClean="0">
                <a:latin typeface="Sitka Subheading" panose="02000505000000020004" pitchFamily="2" charset="0"/>
                <a:cs typeface="Times New Roman" panose="02020603050405020304" pitchFamily="18" charset="0"/>
              </a:rPr>
              <a:t>Формировать </a:t>
            </a:r>
            <a:r>
              <a:rPr lang="ru-RU" sz="21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чувства ответственности за свои поступки и личное отношение к соблюдению и нарушению правил пожарной </a:t>
            </a:r>
            <a:r>
              <a:rPr lang="ru-RU" sz="2100" b="1" dirty="0" smtClean="0">
                <a:latin typeface="Sitka Subheading" panose="02000505000000020004" pitchFamily="2" charset="0"/>
                <a:cs typeface="Times New Roman" panose="02020603050405020304" pitchFamily="18" charset="0"/>
              </a:rPr>
              <a:t>безопасности.</a:t>
            </a:r>
            <a:endParaRPr lang="ru-RU" sz="2100" b="1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100" b="1" dirty="0">
                <a:solidFill>
                  <a:prstClr val="black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Привлечь внимание родителей к данному вопросу и участию в </a:t>
            </a:r>
            <a:r>
              <a:rPr lang="ru-RU" sz="2100" b="1" dirty="0" smtClean="0">
                <a:solidFill>
                  <a:prstClr val="black"/>
                </a:solidFill>
                <a:latin typeface="Sitka Subheading" panose="02000505000000020004" pitchFamily="2" charset="0"/>
                <a:cs typeface="Times New Roman" panose="02020603050405020304" pitchFamily="18" charset="0"/>
              </a:rPr>
              <a:t>проекте.</a:t>
            </a:r>
            <a:endParaRPr lang="ru-RU" sz="2100" b="1" dirty="0">
              <a:solidFill>
                <a:prstClr val="black"/>
              </a:solidFill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>
              <a:latin typeface="Sitka Subheading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endParaRPr lang="ru-RU" sz="2000" dirty="0" smtClean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909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6531" y="658058"/>
            <a:ext cx="45336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Участники проекта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u="sng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5013" y="1170595"/>
            <a:ext cx="6857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Дети 2 младшей группы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Родители воспитанников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Воспитатели  группы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Инструктор по физической культуре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b="1" dirty="0">
              <a:latin typeface="Sitka Subheading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6531" y="2718363"/>
            <a:ext cx="5997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Срок реализации </a:t>
            </a:r>
            <a:r>
              <a:rPr lang="ru-RU" sz="3600" b="1" u="sng" dirty="0">
                <a:solidFill>
                  <a:srgbClr val="C00000"/>
                </a:solidFill>
                <a:latin typeface="Sitka Subheading" panose="02000505000000020004" pitchFamily="2" charset="0"/>
              </a:rPr>
              <a:t>проекта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5013" y="3342011"/>
            <a:ext cx="7984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>
                <a:latin typeface="Sitka Subheading" panose="02000505000000020004" pitchFamily="2" charset="0"/>
              </a:rPr>
              <a:t>Краткосрочный </a:t>
            </a:r>
            <a:r>
              <a:rPr lang="ru-RU" sz="2400" b="1" i="1" dirty="0" smtClean="0">
                <a:latin typeface="Sitka Subheading" panose="02000505000000020004" pitchFamily="2" charset="0"/>
              </a:rPr>
              <a:t>(01.09.21-30.09.21)</a:t>
            </a:r>
            <a:endParaRPr lang="ru-RU" sz="2400" b="1" i="1" dirty="0">
              <a:latin typeface="Sitka Subheading" panose="02000505000000020004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6531" y="3856133"/>
            <a:ext cx="35285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Формы работы</a:t>
            </a:r>
            <a:endParaRPr lang="ru-RU" sz="3600" b="1" u="sng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5013" y="4393898"/>
            <a:ext cx="520206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Игровая</a:t>
            </a:r>
            <a:endParaRPr lang="ru-RU" sz="2400" b="1" i="1" dirty="0">
              <a:latin typeface="Sitka Subheading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Познавательная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Продуктивная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Творческая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Информационно-практическая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Sitka Subheading" panose="02000505000000020004" pitchFamily="2" charset="0"/>
              </a:rPr>
              <a:t>Работа с родителями</a:t>
            </a:r>
            <a:endParaRPr lang="ru-RU" sz="2400" b="1" i="1" dirty="0"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1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6633" y="1160750"/>
            <a:ext cx="4946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Sitka Subheading" panose="02000505000000020004" pitchFamily="2" charset="0"/>
              </a:rPr>
              <a:t>1 этап-подготовительный</a:t>
            </a:r>
          </a:p>
          <a:p>
            <a:r>
              <a:rPr lang="ru-RU" sz="2400" b="1" dirty="0" smtClean="0">
                <a:latin typeface="Sitka Subheading" panose="02000505000000020004" pitchFamily="2" charset="0"/>
              </a:rPr>
              <a:t>2 этап-основной</a:t>
            </a:r>
          </a:p>
          <a:p>
            <a:r>
              <a:rPr lang="ru-RU" sz="2400" b="1" dirty="0" smtClean="0">
                <a:latin typeface="Sitka Subheading" panose="02000505000000020004" pitchFamily="2" charset="0"/>
              </a:rPr>
              <a:t>3 этап-заключительный</a:t>
            </a:r>
            <a:endParaRPr lang="ru-RU" sz="2400" b="1" dirty="0">
              <a:latin typeface="Sitka Subheading" panose="02000505000000020004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5398" y="560008"/>
            <a:ext cx="6372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Этапы реализации проекта</a:t>
            </a:r>
            <a:endParaRPr lang="ru-RU" sz="3600" b="1" u="sng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1549" y="2582515"/>
            <a:ext cx="86866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Ожидаемые результаты</a:t>
            </a:r>
          </a:p>
          <a:p>
            <a:pPr algn="ctr"/>
            <a:endParaRPr lang="ru-RU" sz="3600" b="1" u="sng" dirty="0" smtClean="0">
              <a:solidFill>
                <a:srgbClr val="C00000"/>
              </a:solidFill>
              <a:latin typeface="Sitka Subheading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Sitka Subheading" panose="02000505000000020004" pitchFamily="2" charset="0"/>
              </a:rPr>
              <a:t>знать средства пожаротушения;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Sitka Subheading" panose="02000505000000020004" pitchFamily="2" charset="0"/>
              </a:rPr>
              <a:t>уметь </a:t>
            </a:r>
            <a:r>
              <a:rPr lang="ru-RU" sz="2400" b="1" dirty="0">
                <a:latin typeface="Sitka Subheading" panose="02000505000000020004" pitchFamily="2" charset="0"/>
              </a:rPr>
              <a:t>правильно действовать в случае обнаружения пожара;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Sitka Subheading" panose="02000505000000020004" pitchFamily="2" charset="0"/>
              </a:rPr>
              <a:t> знать о профессии пожарного;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Sitka Subheading" panose="02000505000000020004" pitchFamily="2" charset="0"/>
              </a:rPr>
              <a:t> знать правила противопожарной </a:t>
            </a:r>
            <a:r>
              <a:rPr lang="ru-RU" sz="2400" b="1" dirty="0" smtClean="0">
                <a:latin typeface="Sitka Subheading" panose="02000505000000020004" pitchFamily="2" charset="0"/>
              </a:rPr>
              <a:t>безопасности;</a:t>
            </a:r>
            <a:endParaRPr lang="ru-RU" sz="2400" b="1" dirty="0">
              <a:latin typeface="Sitka Subheading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Sitka Subheading" panose="02000505000000020004" pitchFamily="2" charset="0"/>
              </a:rPr>
              <a:t>понимать опасность пожаров и их последствий</a:t>
            </a:r>
          </a:p>
          <a:p>
            <a:endParaRPr lang="ru-RU" sz="3600" b="1" u="sng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9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67127" y="560540"/>
            <a:ext cx="5357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1 этап-подготовительный</a:t>
            </a:r>
            <a:endParaRPr lang="ru-RU" sz="3200" b="1" u="sng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832" y="1094507"/>
            <a:ext cx="9036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Sitka Subheading" panose="02000505000000020004" pitchFamily="2" charset="0"/>
              </a:rPr>
              <a:t>Выбор темы </a:t>
            </a:r>
            <a:r>
              <a:rPr lang="ru-RU" sz="2000" b="1" dirty="0" smtClean="0">
                <a:latin typeface="Sitka Subheading" panose="02000505000000020004" pitchFamily="2" charset="0"/>
              </a:rPr>
              <a:t>проекта;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Sitka Subheading" panose="02000505000000020004" pitchFamily="2" charset="0"/>
              </a:rPr>
              <a:t>Сбор художественной литературы: стихи, загадки, рассказы и </a:t>
            </a:r>
            <a:r>
              <a:rPr lang="ru-RU" sz="2000" b="1" dirty="0" err="1" smtClean="0">
                <a:latin typeface="Sitka Subheading" panose="02000505000000020004" pitchFamily="2" charset="0"/>
              </a:rPr>
              <a:t>т.д</a:t>
            </a:r>
            <a:endParaRPr lang="ru-RU" sz="2000" b="1" dirty="0" smtClean="0">
              <a:latin typeface="Sitka Subheading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Sitka Subheading" panose="02000505000000020004" pitchFamily="2" charset="0"/>
              </a:rPr>
              <a:t>Сбор необходимого инвентаря и атрибутов;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Sitka Subheading" panose="02000505000000020004" pitchFamily="2" charset="0"/>
              </a:rPr>
              <a:t>Разработка стендовой информации и буклетов для родителей;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Sitka Subheading" panose="02000505000000020004" pitchFamily="2" charset="0"/>
              </a:rPr>
              <a:t>Привлечение родителей к оформлению выставки в группе «Огонь-друг или враг»</a:t>
            </a:r>
            <a:endParaRPr lang="ru-RU" sz="2000" b="1" dirty="0">
              <a:latin typeface="Sitka Subheading" panose="020005050000000200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75987" y="2905368"/>
            <a:ext cx="3462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2 этап-основной</a:t>
            </a:r>
            <a:endParaRPr lang="ru-RU" sz="3200" b="1" u="sng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1860" y="3567466"/>
            <a:ext cx="943942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Sitka Subheading" panose="02000505000000020004" pitchFamily="2" charset="0"/>
              </a:rPr>
              <a:t>Беседы с </a:t>
            </a:r>
            <a:r>
              <a:rPr lang="ru-RU" sz="2000" b="1" dirty="0" smtClean="0">
                <a:latin typeface="Sitka Subheading" panose="02000505000000020004" pitchFamily="2" charset="0"/>
              </a:rPr>
              <a:t>детьми, чтение художественной литературы, рассматривание иллюстраций о ПБ, рассматривание щита пожарной безопасности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Sitka Subheading" panose="02000505000000020004" pitchFamily="2" charset="0"/>
              </a:rPr>
              <a:t>Дидактические игры, лото, профессии;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Sitka Subheading" panose="02000505000000020004" pitchFamily="2" charset="0"/>
              </a:rPr>
              <a:t>Разыгрывание различных ситуаций, инсценировки сказок на новый лад, сюжетно-ролевые игры, эстафеты и </a:t>
            </a:r>
            <a:r>
              <a:rPr lang="ru-RU" sz="2000" b="1" dirty="0" err="1" smtClean="0">
                <a:latin typeface="Sitka Subheading" panose="02000505000000020004" pitchFamily="2" charset="0"/>
              </a:rPr>
              <a:t>т.д</a:t>
            </a:r>
            <a:endParaRPr lang="ru-RU" sz="2000" b="1" dirty="0" smtClean="0">
              <a:latin typeface="Sitka Subheading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Sitka Subheading" panose="02000505000000020004" pitchFamily="2" charset="0"/>
              </a:rPr>
              <a:t>Продуктивная деятельность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79932" y="5467541"/>
            <a:ext cx="5070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3 этап-заключительный</a:t>
            </a:r>
            <a:endParaRPr lang="ru-RU" sz="3200" b="1" u="sng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7168" y="6024320"/>
            <a:ext cx="1044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Sitka Subheading" panose="02000505000000020004" pitchFamily="2" charset="0"/>
              </a:rPr>
              <a:t>Выставка семейного творчества </a:t>
            </a:r>
            <a:r>
              <a:rPr lang="ru-RU" sz="2000" b="1" dirty="0">
                <a:latin typeface="Sitka Subheading" panose="02000505000000020004" pitchFamily="2" charset="0"/>
              </a:rPr>
              <a:t>на тему «</a:t>
            </a:r>
            <a:r>
              <a:rPr lang="ru-RU" sz="2000" b="1" dirty="0" smtClean="0">
                <a:latin typeface="Sitka Subheading" panose="02000505000000020004" pitchFamily="2" charset="0"/>
              </a:rPr>
              <a:t>Осторожно, огонь»</a:t>
            </a:r>
            <a:endParaRPr lang="ru-RU" sz="2000" b="1" dirty="0"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6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3399" y="499572"/>
            <a:ext cx="8954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Sitka Subheading" panose="02000505000000020004" pitchFamily="2" charset="0"/>
              </a:rPr>
              <a:t>Разнообразная информация для родителей. </a:t>
            </a:r>
            <a:endParaRPr lang="ru-RU" sz="2400" b="1" i="1" dirty="0" smtClean="0">
              <a:latin typeface="Sitka Subheading" panose="02000505000000020004" pitchFamily="2" charset="0"/>
            </a:endParaRPr>
          </a:p>
          <a:p>
            <a:pPr algn="ctr"/>
            <a:r>
              <a:rPr lang="ru-RU" sz="2400" b="1" i="1" dirty="0" smtClean="0">
                <a:latin typeface="Sitka Subheading" panose="02000505000000020004" pitchFamily="2" charset="0"/>
              </a:rPr>
              <a:t>ЭТО </a:t>
            </a:r>
            <a:r>
              <a:rPr lang="ru-RU" sz="2400" b="1" i="1" dirty="0">
                <a:latin typeface="Sitka Subheading" panose="02000505000000020004" pitchFamily="2" charset="0"/>
              </a:rPr>
              <a:t>ВАЖНО ЗНАТЬ!!!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5" b="9147"/>
          <a:stretch/>
        </p:blipFill>
        <p:spPr>
          <a:xfrm>
            <a:off x="1063399" y="1199338"/>
            <a:ext cx="2502668" cy="30681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54" y="1350805"/>
            <a:ext cx="4915853" cy="276516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7"/>
          <a:stretch/>
        </p:blipFill>
        <p:spPr>
          <a:xfrm>
            <a:off x="5205161" y="4389518"/>
            <a:ext cx="4812690" cy="25036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5" y="4575942"/>
            <a:ext cx="3788093" cy="213080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3888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021" t="11599" r="4266" b="7824"/>
          <a:stretch/>
        </p:blipFill>
        <p:spPr>
          <a:xfrm>
            <a:off x="1118767" y="828339"/>
            <a:ext cx="5577454" cy="27854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43" y="3460942"/>
            <a:ext cx="3302384" cy="33390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1556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821" r="1932" b="9099"/>
          <a:stretch/>
        </p:blipFill>
        <p:spPr>
          <a:xfrm rot="5400000">
            <a:off x="1568785" y="-1563352"/>
            <a:ext cx="7554244" cy="106918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0333" y="554730"/>
            <a:ext cx="9242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Sitka Subheading" panose="02000505000000020004" pitchFamily="2" charset="0"/>
              </a:rPr>
              <a:t>Чтение </a:t>
            </a:r>
            <a:r>
              <a:rPr lang="ru-RU" sz="2400" b="1" i="1" dirty="0" smtClean="0">
                <a:latin typeface="Sitka Subheading" panose="02000505000000020004" pitchFamily="2" charset="0"/>
              </a:rPr>
              <a:t>литературы, беседы, рассматривание щита ПБ</a:t>
            </a:r>
            <a:endParaRPr lang="ru-RU" sz="2400" b="1" i="1" dirty="0">
              <a:latin typeface="Sitka Subheading" panose="02000505000000020004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0379" y="1626212"/>
            <a:ext cx="3551055" cy="26632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8" t="-922" r="14191"/>
          <a:stretch/>
        </p:blipFill>
        <p:spPr>
          <a:xfrm rot="5400000">
            <a:off x="4183361" y="4502516"/>
            <a:ext cx="2462624" cy="29243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04" y="1859743"/>
            <a:ext cx="3369688" cy="44929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4" r="13530" b="32450"/>
          <a:stretch/>
        </p:blipFill>
        <p:spPr>
          <a:xfrm>
            <a:off x="6766064" y="1552916"/>
            <a:ext cx="3545060" cy="51065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92893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558</Words>
  <Application>Microsoft Office PowerPoint</Application>
  <PresentationFormat>Произвольный</PresentationFormat>
  <Paragraphs>87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Люба</cp:lastModifiedBy>
  <cp:revision>57</cp:revision>
  <cp:lastPrinted>2022-11-27T15:08:38Z</cp:lastPrinted>
  <dcterms:created xsi:type="dcterms:W3CDTF">2018-11-28T17:23:15Z</dcterms:created>
  <dcterms:modified xsi:type="dcterms:W3CDTF">2022-11-27T15:11:11Z</dcterms:modified>
</cp:coreProperties>
</file>